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6"/>
  </p:notesMasterIdLst>
  <p:handoutMasterIdLst>
    <p:handoutMasterId r:id="rId17"/>
  </p:handoutMasterIdLst>
  <p:sldIdLst>
    <p:sldId id="274" r:id="rId2"/>
    <p:sldId id="372" r:id="rId3"/>
    <p:sldId id="373" r:id="rId4"/>
    <p:sldId id="374" r:id="rId5"/>
    <p:sldId id="375" r:id="rId6"/>
    <p:sldId id="369" r:id="rId7"/>
    <p:sldId id="381" r:id="rId8"/>
    <p:sldId id="376" r:id="rId9"/>
    <p:sldId id="377" r:id="rId10"/>
    <p:sldId id="378" r:id="rId11"/>
    <p:sldId id="379" r:id="rId12"/>
    <p:sldId id="380" r:id="rId13"/>
    <p:sldId id="363" r:id="rId14"/>
    <p:sldId id="365" r:id="rId15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er Hermes" initials="SH" lastIdx="2" clrIdx="0">
    <p:extLst>
      <p:ext uri="{19B8F6BF-5375-455C-9EA6-DF929625EA0E}">
        <p15:presenceInfo xmlns:p15="http://schemas.microsoft.com/office/powerpoint/2012/main" userId="50aece9801415c0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B9F95"/>
    <a:srgbClr val="C9ADA9"/>
    <a:srgbClr val="F3BF6B"/>
    <a:srgbClr val="FFFFFF"/>
    <a:srgbClr val="E59579"/>
    <a:srgbClr val="D6D488"/>
    <a:srgbClr val="CEEB73"/>
    <a:srgbClr val="B8168A"/>
    <a:srgbClr val="DF91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9" autoAdjust="0"/>
    <p:restoredTop sz="88889"/>
  </p:normalViewPr>
  <p:slideViewPr>
    <p:cSldViewPr snapToGrid="0">
      <p:cViewPr varScale="1">
        <p:scale>
          <a:sx n="61" d="100"/>
          <a:sy n="61" d="100"/>
        </p:scale>
        <p:origin x="8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"/>
    </p:cViewPr>
  </p:sorterViewPr>
  <p:notesViewPr>
    <p:cSldViewPr snapToGrid="0">
      <p:cViewPr varScale="1">
        <p:scale>
          <a:sx n="61" d="100"/>
          <a:sy n="61" d="100"/>
        </p:scale>
        <p:origin x="337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2D85B240-865B-4C38-9F33-041FBD01BA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48F06A4-D22D-4B63-B7FF-845BB0318F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C8CCF-98D8-45D9-BDB3-E0A42DBA987C}" type="datetimeFigureOut">
              <a:rPr lang="nl-NL" smtClean="0"/>
              <a:t>28-10-2019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85AE19A-1ED3-42CD-90D8-26419C2E33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31229E4-70FC-495E-9F8E-E7A769B31F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1077E-BBCB-4323-9096-40322CCCC1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166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43321-C403-4752-980F-1A1AED8930B5}" type="datetimeFigureOut">
              <a:rPr lang="nl-NL" smtClean="0"/>
              <a:t>28-10-2019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9043D-B571-485D-ABB5-8E8A460C71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3424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135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72952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71864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82519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47222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1591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235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4268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4534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3603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631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7176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56115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512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28-10-2019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789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28-10-2019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162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28-10-2019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2700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28-10-2019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3058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28-10-2019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3531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28-10-2019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2406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28-10-2019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6875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28-10-2019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115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28-10-2019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3877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28-10-2019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9560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28-10-2019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2415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28-10-2019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2570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28-10-2019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663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28-10-2019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7133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28-10-2019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00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28-10-2019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7355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6B728-F13A-4287-91AC-C193B4CB89E1}" type="datetimeFigureOut">
              <a:rPr lang="nl-NL" smtClean="0"/>
              <a:t>28-10-2019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656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pic>
        <p:nvPicPr>
          <p:cNvPr id="3" name="Afbeelding 2" descr="Big Green Start Button Vector Art | Getty Images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214" y="475656"/>
            <a:ext cx="6547945" cy="6452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44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0" y="1338411"/>
            <a:ext cx="120955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7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</a:t>
            </a:r>
            <a:r>
              <a:rPr lang="nl-NL" sz="27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ndividueel niet te volgen producten – we weten geen specifieke inkoopprijs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742709" y="2685092"/>
            <a:ext cx="5426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Hulpschema om IWO te bepalen: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891251" y="3732234"/>
            <a:ext cx="2349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Beginvoorraad</a:t>
            </a:r>
            <a:endParaRPr lang="nl-NL" sz="2400" dirty="0"/>
          </a:p>
        </p:txBody>
      </p:sp>
      <p:sp>
        <p:nvSpPr>
          <p:cNvPr id="9" name="Tekstvak 8"/>
          <p:cNvSpPr txBox="1"/>
          <p:nvPr/>
        </p:nvSpPr>
        <p:spPr>
          <a:xfrm>
            <a:off x="891250" y="4193899"/>
            <a:ext cx="2893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Inkopen (excl. btw)</a:t>
            </a:r>
            <a:endParaRPr lang="nl-NL" sz="2400" dirty="0"/>
          </a:p>
        </p:txBody>
      </p:sp>
      <p:sp>
        <p:nvSpPr>
          <p:cNvPr id="10" name="Tekstvak 9"/>
          <p:cNvSpPr txBox="1"/>
          <p:nvPr/>
        </p:nvSpPr>
        <p:spPr>
          <a:xfrm>
            <a:off x="891250" y="4655564"/>
            <a:ext cx="3507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Beschikbare voorraad</a:t>
            </a:r>
            <a:endParaRPr lang="nl-NL" sz="2400" dirty="0"/>
          </a:p>
        </p:txBody>
      </p:sp>
      <p:sp>
        <p:nvSpPr>
          <p:cNvPr id="11" name="Tekstvak 10"/>
          <p:cNvSpPr txBox="1"/>
          <p:nvPr/>
        </p:nvSpPr>
        <p:spPr>
          <a:xfrm>
            <a:off x="891250" y="5117229"/>
            <a:ext cx="3507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Eindvoorraad</a:t>
            </a:r>
            <a:endParaRPr lang="nl-NL" sz="2400" dirty="0"/>
          </a:p>
        </p:txBody>
      </p:sp>
      <p:sp>
        <p:nvSpPr>
          <p:cNvPr id="12" name="Tekstvak 11"/>
          <p:cNvSpPr txBox="1"/>
          <p:nvPr/>
        </p:nvSpPr>
        <p:spPr>
          <a:xfrm>
            <a:off x="891250" y="5582371"/>
            <a:ext cx="3507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IWO</a:t>
            </a:r>
            <a:endParaRPr lang="nl-NL" sz="2400" dirty="0"/>
          </a:p>
        </p:txBody>
      </p:sp>
      <p:cxnSp>
        <p:nvCxnSpPr>
          <p:cNvPr id="13" name="Rechte verbindingslijn 12"/>
          <p:cNvCxnSpPr/>
          <p:nvPr/>
        </p:nvCxnSpPr>
        <p:spPr>
          <a:xfrm>
            <a:off x="972273" y="4655564"/>
            <a:ext cx="576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972273" y="5578894"/>
            <a:ext cx="576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6813296" y="4193899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+</a:t>
            </a:r>
            <a:endParaRPr lang="nl-NL" sz="2400" dirty="0"/>
          </a:p>
        </p:txBody>
      </p:sp>
      <p:sp>
        <p:nvSpPr>
          <p:cNvPr id="18" name="Tekstvak 17"/>
          <p:cNvSpPr txBox="1"/>
          <p:nvPr/>
        </p:nvSpPr>
        <p:spPr>
          <a:xfrm>
            <a:off x="6813295" y="5117229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-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742709" y="597091"/>
            <a:ext cx="7558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1.6 Inkoopwaarde van de omzet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16067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2" grpId="0"/>
      <p:bldP spid="14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50" y="544503"/>
            <a:ext cx="224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Brutowinst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49" y="1453648"/>
            <a:ext cx="5656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Kan je uitdrukken in: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49" y="2124334"/>
            <a:ext cx="7485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Procenten (%) </a:t>
            </a:r>
            <a:r>
              <a:rPr lang="nl-NL" sz="2800" b="1" u="sng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van de </a:t>
            </a:r>
            <a:r>
              <a:rPr lang="nl-NL" sz="28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inkoopprijs of IWO</a:t>
            </a:r>
          </a:p>
        </p:txBody>
      </p:sp>
      <p:sp>
        <p:nvSpPr>
          <p:cNvPr id="16" name="Gebogen pijl-omhoog 15"/>
          <p:cNvSpPr/>
          <p:nvPr/>
        </p:nvSpPr>
        <p:spPr>
          <a:xfrm rot="5400000">
            <a:off x="5009147" y="2773678"/>
            <a:ext cx="762000" cy="509752"/>
          </a:xfrm>
          <a:prstGeom prst="bentUpArrow">
            <a:avLst/>
          </a:prstGeom>
          <a:solidFill>
            <a:srgbClr val="CFA3C5"/>
          </a:solidFill>
          <a:ln>
            <a:solidFill>
              <a:srgbClr val="D688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C10DC1"/>
              </a:solidFill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5814690" y="2971924"/>
            <a:ext cx="3405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err="1" smtClean="0">
                <a:ln w="0"/>
                <a:solidFill>
                  <a:srgbClr val="C10DC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Brutowinst</a:t>
            </a:r>
            <a:r>
              <a:rPr lang="nl-NL" sz="2800" b="1" u="sng" dirty="0" err="1" smtClean="0">
                <a:ln w="0"/>
                <a:solidFill>
                  <a:srgbClr val="C10DC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OPSLAG</a:t>
            </a:r>
            <a:endParaRPr lang="nl-NL" sz="2800" b="1" u="sng" dirty="0" smtClean="0">
              <a:ln w="0"/>
              <a:solidFill>
                <a:srgbClr val="C10DC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49" y="3797906"/>
            <a:ext cx="7485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Procenten (%) </a:t>
            </a:r>
            <a:r>
              <a:rPr lang="nl-NL" sz="2800" b="1" u="sng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van de </a:t>
            </a:r>
            <a:r>
              <a:rPr lang="nl-NL" sz="28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omzet of verkoop</a:t>
            </a:r>
          </a:p>
        </p:txBody>
      </p:sp>
      <p:sp>
        <p:nvSpPr>
          <p:cNvPr id="20" name="Gebogen pijl-omhoog 19"/>
          <p:cNvSpPr/>
          <p:nvPr/>
        </p:nvSpPr>
        <p:spPr>
          <a:xfrm rot="5400000">
            <a:off x="5009147" y="4571738"/>
            <a:ext cx="762000" cy="509752"/>
          </a:xfrm>
          <a:prstGeom prst="bentUpArrow">
            <a:avLst/>
          </a:prstGeom>
          <a:solidFill>
            <a:srgbClr val="CFA3C5"/>
          </a:solidFill>
          <a:ln>
            <a:solidFill>
              <a:srgbClr val="D688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C10DC1"/>
              </a:solidFill>
            </a:endParaRP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5814690" y="4791828"/>
            <a:ext cx="3405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err="1" smtClean="0">
                <a:ln w="0"/>
                <a:solidFill>
                  <a:srgbClr val="C10DC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Brutowinst</a:t>
            </a:r>
            <a:r>
              <a:rPr lang="nl-NL" sz="2800" b="1" u="sng" dirty="0" err="1" smtClean="0">
                <a:ln w="0"/>
                <a:solidFill>
                  <a:srgbClr val="C10DC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MARGE</a:t>
            </a:r>
            <a:endParaRPr lang="nl-NL" sz="2800" b="1" u="sng" dirty="0" smtClean="0">
              <a:ln w="0"/>
              <a:solidFill>
                <a:srgbClr val="C10DC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1600200" y="5725886"/>
            <a:ext cx="6607629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/>
              <a:t>Waar </a:t>
            </a:r>
            <a:r>
              <a:rPr lang="nl-NL" sz="2800" b="1" u="sng" dirty="0" smtClean="0"/>
              <a:t>van de </a:t>
            </a:r>
            <a:r>
              <a:rPr lang="nl-NL" sz="2800" b="1" dirty="0" smtClean="0"/>
              <a:t>voor staat is </a:t>
            </a:r>
            <a:r>
              <a:rPr lang="nl-NL" sz="2800" b="1" u="sng" dirty="0" smtClean="0"/>
              <a:t>altijd 100%</a:t>
            </a:r>
            <a:endParaRPr lang="nl-NL" sz="2800" b="1" u="sng" dirty="0"/>
          </a:p>
        </p:txBody>
      </p:sp>
    </p:spTree>
    <p:extLst>
      <p:ext uri="{BB962C8B-B14F-4D97-AF65-F5344CB8AC3E}">
        <p14:creationId xmlns:p14="http://schemas.microsoft.com/office/powerpoint/2010/main" val="76979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8" grpId="0"/>
      <p:bldP spid="19" grpId="0"/>
      <p:bldP spid="20" grpId="0" animBg="1"/>
      <p:bldP spid="21" grpId="0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49" y="930428"/>
            <a:ext cx="44900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Brutowinst in procenten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45297" y="2121697"/>
            <a:ext cx="10838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Procenten (%) </a:t>
            </a:r>
            <a:r>
              <a:rPr lang="nl-NL" sz="2800" b="1" u="sng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van de </a:t>
            </a:r>
            <a:r>
              <a:rPr lang="nl-NL" sz="28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inkoopprijs of IWO - BRUTOWINSTOPSLAG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49" y="3355587"/>
            <a:ext cx="11195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Procenten (%) </a:t>
            </a:r>
            <a:r>
              <a:rPr lang="nl-NL" sz="2800" b="1" u="sng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van de </a:t>
            </a:r>
            <a:r>
              <a:rPr lang="nl-NL" sz="28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omzet of verkoop - BRUTOWINSTMARGE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45297" y="4369577"/>
            <a:ext cx="3733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Hoe rekenen we dit uit?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4981118" y="5144043"/>
            <a:ext cx="6134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DEEL door HEEL x 100%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845297" y="391196"/>
            <a:ext cx="7558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1.7 Brutowinstpercentages berekenen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408111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7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790246" y="3047125"/>
            <a:ext cx="62751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Oefenen</a:t>
            </a:r>
          </a:p>
          <a:p>
            <a:endParaRPr lang="nl-NL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ALLES</a:t>
            </a:r>
          </a:p>
          <a:p>
            <a:endParaRPr lang="nl-NL" sz="28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 vragen!!!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pic>
        <p:nvPicPr>
          <p:cNvPr id="2" name="Afbeelding 1" descr="De kracht van herhaling – Bento Presentatie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452" y="537505"/>
            <a:ext cx="7153275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69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vak 12">
            <a:extLst>
              <a:ext uri="{FF2B5EF4-FFF2-40B4-BE49-F238E27FC236}">
                <a16:creationId xmlns:a16="http://schemas.microsoft.com/office/drawing/2014/main" id="{6B5ED7B4-628A-4A24-9FC3-C2104176B8A4}"/>
              </a:ext>
            </a:extLst>
          </p:cNvPr>
          <p:cNvSpPr txBox="1"/>
          <p:nvPr/>
        </p:nvSpPr>
        <p:spPr>
          <a:xfrm>
            <a:off x="1220513" y="1726080"/>
            <a:ext cx="26801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nl-NL" sz="24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NL" sz="2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Volgende les </a:t>
            </a:r>
          </a:p>
          <a:p>
            <a:r>
              <a:rPr lang="nl-NL" sz="2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oefentoets</a:t>
            </a:r>
            <a:endParaRPr lang="nl-NL" sz="24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nl-NL" sz="24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pic>
        <p:nvPicPr>
          <p:cNvPr id="4" name="Afbeelding 3" descr="KLAPPEN MAG DIT IS HET EINDE VAN MIJN PRESENTATIE Poster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651" y="636951"/>
            <a:ext cx="4557924" cy="5317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75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4660818" y="397037"/>
            <a:ext cx="3221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Leerdoel</a:t>
            </a:r>
            <a:endParaRPr lang="nl-NL" sz="3600" b="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Afbeelding 2" descr="zomerspelen.org nieuws: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940" y="1027658"/>
            <a:ext cx="7134189" cy="5350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50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troomdiagram: Magnetische schijf 18"/>
          <p:cNvSpPr/>
          <p:nvPr/>
        </p:nvSpPr>
        <p:spPr>
          <a:xfrm>
            <a:off x="931026" y="4929753"/>
            <a:ext cx="1844594" cy="1088136"/>
          </a:xfrm>
          <a:prstGeom prst="flowChartMagneticDisk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Tekstvak 17"/>
          <p:cNvSpPr txBox="1"/>
          <p:nvPr/>
        </p:nvSpPr>
        <p:spPr>
          <a:xfrm>
            <a:off x="1145822" y="5366912"/>
            <a:ext cx="1552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Nettowinst</a:t>
            </a:r>
            <a:endParaRPr lang="nl-NL" sz="2000" dirty="0"/>
          </a:p>
        </p:txBody>
      </p:sp>
      <p:sp>
        <p:nvSpPr>
          <p:cNvPr id="17" name="Stroomdiagram: Magnetische schijf 16"/>
          <p:cNvSpPr/>
          <p:nvPr/>
        </p:nvSpPr>
        <p:spPr>
          <a:xfrm>
            <a:off x="932065" y="4159324"/>
            <a:ext cx="1844594" cy="1088136"/>
          </a:xfrm>
          <a:prstGeom prst="flowChartMagneticDisk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19"/>
          <p:cNvSpPr txBox="1"/>
          <p:nvPr/>
        </p:nvSpPr>
        <p:spPr>
          <a:xfrm>
            <a:off x="1087238" y="4605877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Kosten</a:t>
            </a:r>
            <a:endParaRPr lang="nl-NL" sz="2000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811405" y="604100"/>
            <a:ext cx="4992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1.2 Winst</a:t>
            </a:r>
            <a:endParaRPr lang="nl-NL" sz="2800" dirty="0"/>
          </a:p>
        </p:txBody>
      </p:sp>
      <p:sp>
        <p:nvSpPr>
          <p:cNvPr id="22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3" name="Stroomdiagram: Magnetische schijf 2"/>
          <p:cNvSpPr/>
          <p:nvPr/>
        </p:nvSpPr>
        <p:spPr>
          <a:xfrm>
            <a:off x="931026" y="3396800"/>
            <a:ext cx="1844594" cy="1088136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1095343" y="3883657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Brutowinst</a:t>
            </a:r>
            <a:endParaRPr lang="nl-NL" sz="2000" dirty="0"/>
          </a:p>
        </p:txBody>
      </p:sp>
      <p:sp>
        <p:nvSpPr>
          <p:cNvPr id="21" name="Stroomdiagram: Magnetische schijf 20"/>
          <p:cNvSpPr/>
          <p:nvPr/>
        </p:nvSpPr>
        <p:spPr>
          <a:xfrm>
            <a:off x="933104" y="2681828"/>
            <a:ext cx="1844594" cy="1088136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kstvak 28"/>
          <p:cNvSpPr txBox="1"/>
          <p:nvPr/>
        </p:nvSpPr>
        <p:spPr>
          <a:xfrm>
            <a:off x="1022050" y="3056619"/>
            <a:ext cx="1645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Inkoopwaarde omzet (IWO)</a:t>
            </a:r>
            <a:endParaRPr lang="nl-NL" dirty="0"/>
          </a:p>
        </p:txBody>
      </p:sp>
      <p:sp>
        <p:nvSpPr>
          <p:cNvPr id="30" name="Stroomdiagram: Magnetische schijf 29"/>
          <p:cNvSpPr/>
          <p:nvPr/>
        </p:nvSpPr>
        <p:spPr>
          <a:xfrm>
            <a:off x="935182" y="1918485"/>
            <a:ext cx="1844594" cy="108813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Tekstvak 30"/>
          <p:cNvSpPr txBox="1"/>
          <p:nvPr/>
        </p:nvSpPr>
        <p:spPr>
          <a:xfrm>
            <a:off x="1145494" y="2291649"/>
            <a:ext cx="1417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Verkopen/Omzet</a:t>
            </a:r>
            <a:endParaRPr lang="nl-NL" sz="2000" dirty="0"/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946332" y="1341304"/>
            <a:ext cx="8688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Bouwstenen winst berekening tot nu toe</a:t>
            </a:r>
            <a:endParaRPr lang="nl-NL" sz="2400" dirty="0"/>
          </a:p>
        </p:txBody>
      </p:sp>
      <p:sp>
        <p:nvSpPr>
          <p:cNvPr id="10" name="Pijl-omlaag 9"/>
          <p:cNvSpPr/>
          <p:nvPr/>
        </p:nvSpPr>
        <p:spPr>
          <a:xfrm>
            <a:off x="3054096" y="2282505"/>
            <a:ext cx="171260" cy="3405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Stroomdiagram: Magnetische schijf 22"/>
          <p:cNvSpPr/>
          <p:nvPr/>
        </p:nvSpPr>
        <p:spPr>
          <a:xfrm>
            <a:off x="3954642" y="4935849"/>
            <a:ext cx="1844594" cy="1088136"/>
          </a:xfrm>
          <a:prstGeom prst="flowChartMagneticDisk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kstvak 23"/>
          <p:cNvSpPr txBox="1"/>
          <p:nvPr/>
        </p:nvSpPr>
        <p:spPr>
          <a:xfrm>
            <a:off x="4207244" y="5350319"/>
            <a:ext cx="1317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10%</a:t>
            </a:r>
          </a:p>
        </p:txBody>
      </p:sp>
      <p:sp>
        <p:nvSpPr>
          <p:cNvPr id="25" name="Stroomdiagram: Magnetische schijf 24"/>
          <p:cNvSpPr/>
          <p:nvPr/>
        </p:nvSpPr>
        <p:spPr>
          <a:xfrm>
            <a:off x="3955681" y="4165420"/>
            <a:ext cx="1844594" cy="1088136"/>
          </a:xfrm>
          <a:prstGeom prst="flowChartMagneticDisk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Tekstvak 25"/>
          <p:cNvSpPr txBox="1"/>
          <p:nvPr/>
        </p:nvSpPr>
        <p:spPr>
          <a:xfrm>
            <a:off x="4157382" y="4612644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50%</a:t>
            </a:r>
            <a:endParaRPr lang="nl-NL" sz="2000" dirty="0"/>
          </a:p>
        </p:txBody>
      </p:sp>
      <p:sp>
        <p:nvSpPr>
          <p:cNvPr id="27" name="Stroomdiagram: Magnetische schijf 26"/>
          <p:cNvSpPr/>
          <p:nvPr/>
        </p:nvSpPr>
        <p:spPr>
          <a:xfrm>
            <a:off x="3954642" y="3402896"/>
            <a:ext cx="1844594" cy="1088136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Tekstvak 27"/>
          <p:cNvSpPr txBox="1"/>
          <p:nvPr/>
        </p:nvSpPr>
        <p:spPr>
          <a:xfrm>
            <a:off x="4157382" y="3893606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60%</a:t>
            </a:r>
          </a:p>
        </p:txBody>
      </p:sp>
      <p:sp>
        <p:nvSpPr>
          <p:cNvPr id="33" name="Stroomdiagram: Magnetische schijf 32"/>
          <p:cNvSpPr/>
          <p:nvPr/>
        </p:nvSpPr>
        <p:spPr>
          <a:xfrm>
            <a:off x="3956720" y="2687924"/>
            <a:ext cx="1844594" cy="1088136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Tekstvak 33"/>
          <p:cNvSpPr txBox="1"/>
          <p:nvPr/>
        </p:nvSpPr>
        <p:spPr>
          <a:xfrm>
            <a:off x="4045665" y="3237132"/>
            <a:ext cx="1645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40</a:t>
            </a:r>
            <a:r>
              <a:rPr lang="nl-NL" dirty="0" smtClean="0"/>
              <a:t>%</a:t>
            </a:r>
            <a:endParaRPr lang="nl-NL" dirty="0"/>
          </a:p>
        </p:txBody>
      </p:sp>
      <p:sp>
        <p:nvSpPr>
          <p:cNvPr id="35" name="Stroomdiagram: Magnetische schijf 34"/>
          <p:cNvSpPr/>
          <p:nvPr/>
        </p:nvSpPr>
        <p:spPr>
          <a:xfrm>
            <a:off x="3958798" y="1924581"/>
            <a:ext cx="1844594" cy="108813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Tekstvak 35"/>
          <p:cNvSpPr txBox="1"/>
          <p:nvPr/>
        </p:nvSpPr>
        <p:spPr>
          <a:xfrm>
            <a:off x="4159965" y="2443830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100%</a:t>
            </a:r>
            <a:endParaRPr lang="nl-NL" sz="2000" dirty="0"/>
          </a:p>
        </p:txBody>
      </p:sp>
      <p:sp>
        <p:nvSpPr>
          <p:cNvPr id="37" name="Pijl-omlaag 36"/>
          <p:cNvSpPr/>
          <p:nvPr/>
        </p:nvSpPr>
        <p:spPr>
          <a:xfrm>
            <a:off x="6077712" y="2288601"/>
            <a:ext cx="171260" cy="3405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Stroomdiagram: Magnetische schijf 37"/>
          <p:cNvSpPr/>
          <p:nvPr/>
        </p:nvSpPr>
        <p:spPr>
          <a:xfrm>
            <a:off x="7270866" y="4923657"/>
            <a:ext cx="1844594" cy="1088136"/>
          </a:xfrm>
          <a:prstGeom prst="flowChartMagneticDisk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Tekstvak 38"/>
          <p:cNvSpPr txBox="1"/>
          <p:nvPr/>
        </p:nvSpPr>
        <p:spPr>
          <a:xfrm>
            <a:off x="7523468" y="5338127"/>
            <a:ext cx="1317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€10.000</a:t>
            </a:r>
          </a:p>
        </p:txBody>
      </p:sp>
      <p:sp>
        <p:nvSpPr>
          <p:cNvPr id="40" name="Stroomdiagram: Magnetische schijf 39"/>
          <p:cNvSpPr/>
          <p:nvPr/>
        </p:nvSpPr>
        <p:spPr>
          <a:xfrm>
            <a:off x="7271905" y="4153228"/>
            <a:ext cx="1844594" cy="1088136"/>
          </a:xfrm>
          <a:prstGeom prst="flowChartMagneticDisk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Tekstvak 40"/>
          <p:cNvSpPr txBox="1"/>
          <p:nvPr/>
        </p:nvSpPr>
        <p:spPr>
          <a:xfrm>
            <a:off x="7473606" y="4600452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50.000</a:t>
            </a:r>
            <a:endParaRPr lang="nl-NL" sz="2000" dirty="0"/>
          </a:p>
        </p:txBody>
      </p:sp>
      <p:sp>
        <p:nvSpPr>
          <p:cNvPr id="42" name="Stroomdiagram: Magnetische schijf 41"/>
          <p:cNvSpPr/>
          <p:nvPr/>
        </p:nvSpPr>
        <p:spPr>
          <a:xfrm>
            <a:off x="7270866" y="3390704"/>
            <a:ext cx="1844594" cy="1088136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Tekstvak 42"/>
          <p:cNvSpPr txBox="1"/>
          <p:nvPr/>
        </p:nvSpPr>
        <p:spPr>
          <a:xfrm>
            <a:off x="7473606" y="3881414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€60.000</a:t>
            </a:r>
          </a:p>
        </p:txBody>
      </p:sp>
      <p:sp>
        <p:nvSpPr>
          <p:cNvPr id="44" name="Stroomdiagram: Magnetische schijf 43"/>
          <p:cNvSpPr/>
          <p:nvPr/>
        </p:nvSpPr>
        <p:spPr>
          <a:xfrm>
            <a:off x="7272944" y="2675732"/>
            <a:ext cx="1844594" cy="1088136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Tekstvak 44"/>
          <p:cNvSpPr txBox="1"/>
          <p:nvPr/>
        </p:nvSpPr>
        <p:spPr>
          <a:xfrm>
            <a:off x="7361889" y="3224940"/>
            <a:ext cx="1645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€</a:t>
            </a:r>
            <a:r>
              <a:rPr lang="nl-NL" sz="2000" dirty="0" smtClean="0"/>
              <a:t>40.000</a:t>
            </a:r>
            <a:endParaRPr lang="nl-NL" dirty="0"/>
          </a:p>
        </p:txBody>
      </p:sp>
      <p:sp>
        <p:nvSpPr>
          <p:cNvPr id="46" name="Stroomdiagram: Magnetische schijf 45"/>
          <p:cNvSpPr/>
          <p:nvPr/>
        </p:nvSpPr>
        <p:spPr>
          <a:xfrm>
            <a:off x="7275022" y="1912389"/>
            <a:ext cx="1844594" cy="108813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Tekstvak 46"/>
          <p:cNvSpPr txBox="1"/>
          <p:nvPr/>
        </p:nvSpPr>
        <p:spPr>
          <a:xfrm>
            <a:off x="7476189" y="2431638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€100.000</a:t>
            </a:r>
            <a:endParaRPr lang="nl-NL" sz="2000" dirty="0"/>
          </a:p>
        </p:txBody>
      </p:sp>
      <p:sp>
        <p:nvSpPr>
          <p:cNvPr id="48" name="Pijl-omlaag 47"/>
          <p:cNvSpPr/>
          <p:nvPr/>
        </p:nvSpPr>
        <p:spPr>
          <a:xfrm>
            <a:off x="9393936" y="2276409"/>
            <a:ext cx="171260" cy="3405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650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/>
      <p:bldP spid="17" grpId="0" animBg="1"/>
      <p:bldP spid="20" grpId="0"/>
      <p:bldP spid="3" grpId="0" animBg="1"/>
      <p:bldP spid="4" grpId="0"/>
      <p:bldP spid="21" grpId="0" animBg="1"/>
      <p:bldP spid="29" grpId="0"/>
      <p:bldP spid="30" grpId="0" animBg="1"/>
      <p:bldP spid="31" grpId="0"/>
      <p:bldP spid="10" grpId="0" animBg="1"/>
      <p:bldP spid="23" grpId="0" animBg="1"/>
      <p:bldP spid="24" grpId="0"/>
      <p:bldP spid="25" grpId="0" animBg="1"/>
      <p:bldP spid="26" grpId="0"/>
      <p:bldP spid="27" grpId="0" animBg="1"/>
      <p:bldP spid="28" grpId="0"/>
      <p:bldP spid="33" grpId="0" animBg="1"/>
      <p:bldP spid="34" grpId="0"/>
      <p:bldP spid="35" grpId="0" animBg="1"/>
      <p:bldP spid="36" grpId="0"/>
      <p:bldP spid="37" grpId="0" animBg="1"/>
      <p:bldP spid="38" grpId="0" animBg="1"/>
      <p:bldP spid="39" grpId="0"/>
      <p:bldP spid="40" grpId="0" animBg="1"/>
      <p:bldP spid="41" grpId="0"/>
      <p:bldP spid="42" grpId="0" animBg="1"/>
      <p:bldP spid="43" grpId="0"/>
      <p:bldP spid="44" grpId="0" animBg="1"/>
      <p:bldP spid="45" grpId="0"/>
      <p:bldP spid="46" grpId="0" animBg="1"/>
      <p:bldP spid="47" grpId="0"/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811405" y="604100"/>
            <a:ext cx="4992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1.3 BTW</a:t>
            </a:r>
            <a:endParaRPr lang="nl-NL" sz="280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811405" y="1500954"/>
            <a:ext cx="2930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BTW bij inkoop</a:t>
            </a:r>
          </a:p>
          <a:p>
            <a:r>
              <a:rPr lang="nl-NL" sz="2400" dirty="0">
                <a:ln w="0"/>
              </a:rPr>
              <a:t>BTW bij verkoop</a:t>
            </a:r>
            <a:endParaRPr lang="nl-NL" sz="2400" dirty="0"/>
          </a:p>
        </p:txBody>
      </p:sp>
      <p:sp>
        <p:nvSpPr>
          <p:cNvPr id="22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492A0667-09E6-4CAC-AD48-FAED3B3D666F}"/>
              </a:ext>
            </a:extLst>
          </p:cNvPr>
          <p:cNvSpPr txBox="1"/>
          <p:nvPr/>
        </p:nvSpPr>
        <p:spPr>
          <a:xfrm>
            <a:off x="811405" y="2705585"/>
            <a:ext cx="8688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BTW bij inkoop - </a:t>
            </a:r>
            <a:r>
              <a:rPr lang="nl-NL" sz="2400" u="sng" dirty="0">
                <a:ln w="0"/>
              </a:rPr>
              <a:t>voorbelasting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FB4255E7-8352-4F8E-80CC-094FF12851F6}"/>
              </a:ext>
            </a:extLst>
          </p:cNvPr>
          <p:cNvSpPr txBox="1"/>
          <p:nvPr/>
        </p:nvSpPr>
        <p:spPr>
          <a:xfrm>
            <a:off x="811405" y="3229086"/>
            <a:ext cx="8688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BTW bij verkoop – </a:t>
            </a:r>
            <a:r>
              <a:rPr lang="nl-NL" sz="2400" u="sng" dirty="0">
                <a:ln w="0"/>
              </a:rPr>
              <a:t>te betalen btw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938AF77F-94FF-42B9-B622-8E591EDFCC04}"/>
              </a:ext>
            </a:extLst>
          </p:cNvPr>
          <p:cNvSpPr txBox="1"/>
          <p:nvPr/>
        </p:nvSpPr>
        <p:spPr>
          <a:xfrm>
            <a:off x="811405" y="3940286"/>
            <a:ext cx="8688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Het SALDO van deze 2 heet </a:t>
            </a:r>
            <a:r>
              <a:rPr lang="nl-NL" sz="2400" u="sng" dirty="0">
                <a:ln w="0"/>
              </a:rPr>
              <a:t>te verrekenen BTW </a:t>
            </a:r>
          </a:p>
        </p:txBody>
      </p:sp>
    </p:spTree>
    <p:extLst>
      <p:ext uri="{BB962C8B-B14F-4D97-AF65-F5344CB8AC3E}">
        <p14:creationId xmlns:p14="http://schemas.microsoft.com/office/powerpoint/2010/main" val="224304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oomdiagram: Magnetische schijf 20"/>
          <p:cNvSpPr/>
          <p:nvPr/>
        </p:nvSpPr>
        <p:spPr>
          <a:xfrm>
            <a:off x="538828" y="4078338"/>
            <a:ext cx="1844594" cy="1088136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kstvak 28"/>
          <p:cNvSpPr txBox="1"/>
          <p:nvPr/>
        </p:nvSpPr>
        <p:spPr>
          <a:xfrm>
            <a:off x="627774" y="4453129"/>
            <a:ext cx="1645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Verkoopprijs excl. BTW</a:t>
            </a:r>
          </a:p>
        </p:txBody>
      </p:sp>
      <p:sp>
        <p:nvSpPr>
          <p:cNvPr id="22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3" name="Stroomdiagram: Magnetische schijf 2"/>
          <p:cNvSpPr/>
          <p:nvPr/>
        </p:nvSpPr>
        <p:spPr>
          <a:xfrm>
            <a:off x="536705" y="3364993"/>
            <a:ext cx="1844594" cy="1088136"/>
          </a:xfrm>
          <a:prstGeom prst="flowChartMagneticDisk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701022" y="3851850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/>
              <a:t>BTW</a:t>
            </a:r>
          </a:p>
        </p:txBody>
      </p:sp>
      <p:sp>
        <p:nvSpPr>
          <p:cNvPr id="17" name="Stroomdiagram: Magnetische schijf 16"/>
          <p:cNvSpPr/>
          <p:nvPr/>
        </p:nvSpPr>
        <p:spPr>
          <a:xfrm>
            <a:off x="536685" y="2686862"/>
            <a:ext cx="1844594" cy="1088136"/>
          </a:xfrm>
          <a:prstGeom prst="flowChartMagneticDisk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19"/>
          <p:cNvSpPr txBox="1"/>
          <p:nvPr/>
        </p:nvSpPr>
        <p:spPr>
          <a:xfrm>
            <a:off x="536685" y="3028315"/>
            <a:ext cx="18445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/>
              <a:t>Verkoopprijs incl. BTW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933271" y="645481"/>
            <a:ext cx="3021503" cy="461665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Bouwstenen </a:t>
            </a:r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BTW</a:t>
            </a:r>
            <a:endParaRPr lang="nl-NL" sz="2400" dirty="0"/>
          </a:p>
        </p:txBody>
      </p:sp>
      <p:sp>
        <p:nvSpPr>
          <p:cNvPr id="2" name="Pijl-omhoog 1"/>
          <p:cNvSpPr/>
          <p:nvPr/>
        </p:nvSpPr>
        <p:spPr>
          <a:xfrm>
            <a:off x="2478494" y="2730687"/>
            <a:ext cx="228600" cy="2368773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Stroomdiagram: Magnetische schijf 11"/>
          <p:cNvSpPr/>
          <p:nvPr/>
        </p:nvSpPr>
        <p:spPr>
          <a:xfrm>
            <a:off x="3015706" y="4066146"/>
            <a:ext cx="1844594" cy="1088136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3095087" y="4579436"/>
            <a:ext cx="1645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/>
              <a:t>100%</a:t>
            </a:r>
          </a:p>
        </p:txBody>
      </p:sp>
      <p:sp>
        <p:nvSpPr>
          <p:cNvPr id="14" name="Stroomdiagram: Magnetische schijf 13"/>
          <p:cNvSpPr/>
          <p:nvPr/>
        </p:nvSpPr>
        <p:spPr>
          <a:xfrm>
            <a:off x="3013583" y="3352801"/>
            <a:ext cx="1844594" cy="1088136"/>
          </a:xfrm>
          <a:prstGeom prst="flowChartMagneticDisk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/>
          <p:cNvSpPr txBox="1"/>
          <p:nvPr/>
        </p:nvSpPr>
        <p:spPr>
          <a:xfrm>
            <a:off x="3209386" y="3839658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/>
              <a:t>21%</a:t>
            </a:r>
          </a:p>
        </p:txBody>
      </p:sp>
      <p:sp>
        <p:nvSpPr>
          <p:cNvPr id="16" name="Stroomdiagram: Magnetische schijf 15"/>
          <p:cNvSpPr/>
          <p:nvPr/>
        </p:nvSpPr>
        <p:spPr>
          <a:xfrm>
            <a:off x="3013563" y="2674670"/>
            <a:ext cx="1844594" cy="1088136"/>
          </a:xfrm>
          <a:prstGeom prst="flowChartMagneticDisk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Tekstvak 17"/>
          <p:cNvSpPr txBox="1"/>
          <p:nvPr/>
        </p:nvSpPr>
        <p:spPr>
          <a:xfrm>
            <a:off x="3032478" y="3152746"/>
            <a:ext cx="1844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/>
              <a:t>121%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1180700" y="1329189"/>
            <a:ext cx="2774074" cy="1200329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Bij verkoop </a:t>
            </a:r>
          </a:p>
          <a:p>
            <a:pPr algn="ctr"/>
            <a:r>
              <a:rPr lang="nl-NL" sz="2400" dirty="0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</a:t>
            </a:r>
            <a:r>
              <a:rPr lang="nl-NL" sz="2400" dirty="0" smtClean="0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tw betalen</a:t>
            </a:r>
          </a:p>
          <a:p>
            <a:pPr algn="ctr"/>
            <a:r>
              <a:rPr lang="nl-NL" sz="2400" dirty="0" smtClean="0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(te betalen btw)</a:t>
            </a:r>
            <a:endParaRPr lang="nl-NL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Stroomdiagram: Magnetische schijf 32"/>
          <p:cNvSpPr/>
          <p:nvPr/>
        </p:nvSpPr>
        <p:spPr>
          <a:xfrm>
            <a:off x="5468208" y="4073078"/>
            <a:ext cx="1844594" cy="1088136"/>
          </a:xfrm>
          <a:prstGeom prst="flowChartMagneticDisk">
            <a:avLst/>
          </a:prstGeom>
          <a:solidFill>
            <a:srgbClr val="C9ADA9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Stroomdiagram: Magnetische schijf 34"/>
          <p:cNvSpPr/>
          <p:nvPr/>
        </p:nvSpPr>
        <p:spPr>
          <a:xfrm>
            <a:off x="5466085" y="3359733"/>
            <a:ext cx="1844594" cy="1088136"/>
          </a:xfrm>
          <a:prstGeom prst="flowChartMagneticDisk">
            <a:avLst/>
          </a:prstGeom>
          <a:solidFill>
            <a:srgbClr val="E59579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Tekstvak 35"/>
          <p:cNvSpPr txBox="1"/>
          <p:nvPr/>
        </p:nvSpPr>
        <p:spPr>
          <a:xfrm>
            <a:off x="5630402" y="3846590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/>
              <a:t>BTW</a:t>
            </a:r>
          </a:p>
        </p:txBody>
      </p:sp>
      <p:sp>
        <p:nvSpPr>
          <p:cNvPr id="37" name="Stroomdiagram: Magnetische schijf 36"/>
          <p:cNvSpPr/>
          <p:nvPr/>
        </p:nvSpPr>
        <p:spPr>
          <a:xfrm>
            <a:off x="5466065" y="2681602"/>
            <a:ext cx="1844594" cy="1088136"/>
          </a:xfrm>
          <a:prstGeom prst="flowChartMagneticDisk">
            <a:avLst/>
          </a:prstGeom>
          <a:solidFill>
            <a:srgbClr val="B8168A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Tekstvak 37"/>
          <p:cNvSpPr txBox="1"/>
          <p:nvPr/>
        </p:nvSpPr>
        <p:spPr>
          <a:xfrm>
            <a:off x="5443987" y="4550040"/>
            <a:ext cx="1844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Inkoopprijs</a:t>
            </a:r>
            <a:endParaRPr lang="nl-NL" sz="2000" dirty="0"/>
          </a:p>
        </p:txBody>
      </p:sp>
      <p:sp>
        <p:nvSpPr>
          <p:cNvPr id="39" name="Pijl-omhoog 38"/>
          <p:cNvSpPr/>
          <p:nvPr/>
        </p:nvSpPr>
        <p:spPr>
          <a:xfrm>
            <a:off x="7407874" y="2725427"/>
            <a:ext cx="228600" cy="2368773"/>
          </a:xfrm>
          <a:prstGeom prst="upArrow">
            <a:avLst/>
          </a:prstGeom>
          <a:solidFill>
            <a:srgbClr val="DF91DB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Stroomdiagram: Magnetische schijf 39"/>
          <p:cNvSpPr/>
          <p:nvPr/>
        </p:nvSpPr>
        <p:spPr>
          <a:xfrm>
            <a:off x="7945086" y="4060886"/>
            <a:ext cx="1844594" cy="1088136"/>
          </a:xfrm>
          <a:prstGeom prst="flowChartMagneticDisk">
            <a:avLst/>
          </a:prstGeom>
          <a:solidFill>
            <a:srgbClr val="C9ADA9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Tekstvak 40"/>
          <p:cNvSpPr txBox="1"/>
          <p:nvPr/>
        </p:nvSpPr>
        <p:spPr>
          <a:xfrm>
            <a:off x="8024467" y="4574176"/>
            <a:ext cx="1645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100%</a:t>
            </a:r>
            <a:endParaRPr lang="nl-NL" sz="2000" dirty="0"/>
          </a:p>
        </p:txBody>
      </p:sp>
      <p:sp>
        <p:nvSpPr>
          <p:cNvPr id="42" name="Stroomdiagram: Magnetische schijf 41"/>
          <p:cNvSpPr/>
          <p:nvPr/>
        </p:nvSpPr>
        <p:spPr>
          <a:xfrm>
            <a:off x="7942963" y="3347541"/>
            <a:ext cx="1844594" cy="1088136"/>
          </a:xfrm>
          <a:prstGeom prst="flowChartMagneticDisk">
            <a:avLst/>
          </a:prstGeom>
          <a:solidFill>
            <a:srgbClr val="E59579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Tekstvak 42"/>
          <p:cNvSpPr txBox="1"/>
          <p:nvPr/>
        </p:nvSpPr>
        <p:spPr>
          <a:xfrm>
            <a:off x="8138766" y="3834398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/>
              <a:t>21%</a:t>
            </a:r>
          </a:p>
        </p:txBody>
      </p:sp>
      <p:sp>
        <p:nvSpPr>
          <p:cNvPr id="44" name="Stroomdiagram: Magnetische schijf 43"/>
          <p:cNvSpPr/>
          <p:nvPr/>
        </p:nvSpPr>
        <p:spPr>
          <a:xfrm>
            <a:off x="7942943" y="2669410"/>
            <a:ext cx="1844594" cy="1088136"/>
          </a:xfrm>
          <a:prstGeom prst="flowChartMagneticDisk">
            <a:avLst/>
          </a:prstGeom>
          <a:solidFill>
            <a:srgbClr val="B8168A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Tekstvak 44"/>
          <p:cNvSpPr txBox="1"/>
          <p:nvPr/>
        </p:nvSpPr>
        <p:spPr>
          <a:xfrm>
            <a:off x="7961858" y="3147486"/>
            <a:ext cx="1844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121%</a:t>
            </a:r>
            <a:endParaRPr lang="nl-NL" sz="2000" dirty="0"/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5683524" y="1396681"/>
            <a:ext cx="3677297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Bij inkoop</a:t>
            </a:r>
          </a:p>
          <a:p>
            <a:pPr algn="ctr"/>
            <a:r>
              <a:rPr lang="nl-NL" sz="24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btw terug vragen</a:t>
            </a:r>
          </a:p>
          <a:p>
            <a:pPr algn="ctr"/>
            <a:r>
              <a:rPr lang="nl-NL" sz="24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(voorbelasting)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3032478" y="6252641"/>
            <a:ext cx="4366409" cy="461665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Verschil is te verrekenen BTW</a:t>
            </a:r>
            <a:endParaRPr lang="nl-NL" sz="2400" dirty="0"/>
          </a:p>
        </p:txBody>
      </p:sp>
      <p:cxnSp>
        <p:nvCxnSpPr>
          <p:cNvPr id="7" name="Rechte verbindingslijn met pijl 6"/>
          <p:cNvCxnSpPr/>
          <p:nvPr/>
        </p:nvCxnSpPr>
        <p:spPr>
          <a:xfrm>
            <a:off x="2118342" y="4073078"/>
            <a:ext cx="2127837" cy="2012412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Rechte verbindingslijn met pijl 8"/>
          <p:cNvCxnSpPr/>
          <p:nvPr/>
        </p:nvCxnSpPr>
        <p:spPr>
          <a:xfrm flipH="1">
            <a:off x="5557155" y="4151586"/>
            <a:ext cx="2581611" cy="1926319"/>
          </a:xfrm>
          <a:prstGeom prst="straightConnector1">
            <a:avLst/>
          </a:prstGeom>
          <a:ln w="44450">
            <a:solidFill>
              <a:srgbClr val="E595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vak 33"/>
          <p:cNvSpPr txBox="1"/>
          <p:nvPr/>
        </p:nvSpPr>
        <p:spPr>
          <a:xfrm>
            <a:off x="5557154" y="3061381"/>
            <a:ext cx="1645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Inkoopfactuurprijs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057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9" grpId="0"/>
      <p:bldP spid="3" grpId="0" animBg="1"/>
      <p:bldP spid="4" grpId="0"/>
      <p:bldP spid="17" grpId="0" animBg="1"/>
      <p:bldP spid="20" grpId="0"/>
      <p:bldP spid="2" grpId="0" animBg="1"/>
      <p:bldP spid="12" grpId="0" animBg="1"/>
      <p:bldP spid="13" grpId="0"/>
      <p:bldP spid="14" grpId="0" animBg="1"/>
      <p:bldP spid="15" grpId="0"/>
      <p:bldP spid="16" grpId="0" animBg="1"/>
      <p:bldP spid="18" grpId="0"/>
      <p:bldP spid="33" grpId="0" animBg="1"/>
      <p:bldP spid="35" grpId="0" animBg="1"/>
      <p:bldP spid="36" grpId="0"/>
      <p:bldP spid="37" grpId="0" animBg="1"/>
      <p:bldP spid="38" grpId="0"/>
      <p:bldP spid="39" grpId="0" animBg="1"/>
      <p:bldP spid="40" grpId="0" animBg="1"/>
      <p:bldP spid="41" grpId="0"/>
      <p:bldP spid="42" grpId="0" animBg="1"/>
      <p:bldP spid="43" grpId="0"/>
      <p:bldP spid="44" grpId="0" animBg="1"/>
      <p:bldP spid="45" grpId="0"/>
      <p:bldP spid="47" grpId="0" animBg="1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811405" y="604100"/>
            <a:ext cx="4992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1.4 Inkopen - kortingen</a:t>
            </a:r>
            <a:endParaRPr lang="nl-NL" sz="2800" dirty="0"/>
          </a:p>
        </p:txBody>
      </p:sp>
      <p:sp>
        <p:nvSpPr>
          <p:cNvPr id="22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23" name="Stroomdiagram: Magnetische schijf 22"/>
          <p:cNvSpPr/>
          <p:nvPr/>
        </p:nvSpPr>
        <p:spPr>
          <a:xfrm>
            <a:off x="1792047" y="5190124"/>
            <a:ext cx="1844594" cy="1088136"/>
          </a:xfrm>
          <a:prstGeom prst="flowChartMagneticDisk">
            <a:avLst/>
          </a:prstGeom>
          <a:solidFill>
            <a:srgbClr val="F3BF6B"/>
          </a:solidFill>
          <a:ln>
            <a:solidFill>
              <a:srgbClr val="E595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kstvak 23"/>
          <p:cNvSpPr txBox="1"/>
          <p:nvPr/>
        </p:nvSpPr>
        <p:spPr>
          <a:xfrm>
            <a:off x="1805287" y="5675103"/>
            <a:ext cx="1831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Netto gewicht</a:t>
            </a:r>
            <a:endParaRPr lang="nl-NL" sz="2000" dirty="0"/>
          </a:p>
        </p:txBody>
      </p:sp>
      <p:sp>
        <p:nvSpPr>
          <p:cNvPr id="21" name="Stroomdiagram: Magnetische schijf 20"/>
          <p:cNvSpPr/>
          <p:nvPr/>
        </p:nvSpPr>
        <p:spPr>
          <a:xfrm>
            <a:off x="1792046" y="4458853"/>
            <a:ext cx="1844594" cy="1088136"/>
          </a:xfrm>
          <a:prstGeom prst="flowChartMagneticDisk">
            <a:avLst/>
          </a:prstGeom>
          <a:solidFill>
            <a:srgbClr val="D6D488"/>
          </a:solidFill>
          <a:ln>
            <a:solidFill>
              <a:srgbClr val="E595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Tekstvak 25"/>
          <p:cNvSpPr txBox="1"/>
          <p:nvPr/>
        </p:nvSpPr>
        <p:spPr>
          <a:xfrm>
            <a:off x="1787098" y="4959625"/>
            <a:ext cx="1831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Tarra</a:t>
            </a:r>
            <a:endParaRPr lang="nl-NL" sz="2000" dirty="0"/>
          </a:p>
        </p:txBody>
      </p:sp>
      <p:sp>
        <p:nvSpPr>
          <p:cNvPr id="20" name="Stroomdiagram: Magnetische schijf 19"/>
          <p:cNvSpPr/>
          <p:nvPr/>
        </p:nvSpPr>
        <p:spPr>
          <a:xfrm>
            <a:off x="1794777" y="3710343"/>
            <a:ext cx="1844594" cy="1088136"/>
          </a:xfrm>
          <a:prstGeom prst="flowChartMagneticDisk">
            <a:avLst/>
          </a:prstGeom>
          <a:solidFill>
            <a:srgbClr val="CEEB7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1794777" y="4198314"/>
            <a:ext cx="1831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Bruto gewicht</a:t>
            </a:r>
            <a:endParaRPr lang="nl-NL" sz="2000" dirty="0"/>
          </a:p>
        </p:txBody>
      </p:sp>
      <p:sp>
        <p:nvSpPr>
          <p:cNvPr id="32" name="Stroomdiagram: Magnetische schijf 31"/>
          <p:cNvSpPr/>
          <p:nvPr/>
        </p:nvSpPr>
        <p:spPr>
          <a:xfrm>
            <a:off x="4214675" y="5195380"/>
            <a:ext cx="1844594" cy="1088136"/>
          </a:xfrm>
          <a:prstGeom prst="flowChartMagneticDisk">
            <a:avLst/>
          </a:prstGeom>
          <a:solidFill>
            <a:srgbClr val="F3BF6B"/>
          </a:solidFill>
          <a:ln>
            <a:solidFill>
              <a:srgbClr val="E595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Tekstvak 32"/>
          <p:cNvSpPr txBox="1"/>
          <p:nvPr/>
        </p:nvSpPr>
        <p:spPr>
          <a:xfrm>
            <a:off x="4227915" y="5680359"/>
            <a:ext cx="1831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95%</a:t>
            </a:r>
            <a:endParaRPr lang="nl-NL" sz="2000" dirty="0"/>
          </a:p>
        </p:txBody>
      </p:sp>
      <p:sp>
        <p:nvSpPr>
          <p:cNvPr id="34" name="Stroomdiagram: Magnetische schijf 33"/>
          <p:cNvSpPr/>
          <p:nvPr/>
        </p:nvSpPr>
        <p:spPr>
          <a:xfrm>
            <a:off x="4214674" y="4464109"/>
            <a:ext cx="1844594" cy="1088136"/>
          </a:xfrm>
          <a:prstGeom prst="flowChartMagneticDisk">
            <a:avLst/>
          </a:prstGeom>
          <a:solidFill>
            <a:srgbClr val="D6D488"/>
          </a:solidFill>
          <a:ln>
            <a:solidFill>
              <a:srgbClr val="E595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Tekstvak 34"/>
          <p:cNvSpPr txBox="1"/>
          <p:nvPr/>
        </p:nvSpPr>
        <p:spPr>
          <a:xfrm>
            <a:off x="4209726" y="4964881"/>
            <a:ext cx="1831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5%</a:t>
            </a:r>
            <a:endParaRPr lang="nl-NL" sz="2000" dirty="0"/>
          </a:p>
        </p:txBody>
      </p:sp>
      <p:sp>
        <p:nvSpPr>
          <p:cNvPr id="36" name="Stroomdiagram: Magnetische schijf 35"/>
          <p:cNvSpPr/>
          <p:nvPr/>
        </p:nvSpPr>
        <p:spPr>
          <a:xfrm>
            <a:off x="4217405" y="3715599"/>
            <a:ext cx="1844594" cy="1088136"/>
          </a:xfrm>
          <a:prstGeom prst="flowChartMagneticDisk">
            <a:avLst/>
          </a:prstGeom>
          <a:solidFill>
            <a:srgbClr val="CEEB7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Tekstvak 36"/>
          <p:cNvSpPr txBox="1"/>
          <p:nvPr/>
        </p:nvSpPr>
        <p:spPr>
          <a:xfrm>
            <a:off x="4217405" y="4203570"/>
            <a:ext cx="1831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100%</a:t>
            </a:r>
            <a:endParaRPr lang="nl-NL" sz="2000" dirty="0"/>
          </a:p>
        </p:txBody>
      </p:sp>
      <p:sp>
        <p:nvSpPr>
          <p:cNvPr id="38" name="Pijl-omhoog 37"/>
          <p:cNvSpPr/>
          <p:nvPr/>
        </p:nvSpPr>
        <p:spPr>
          <a:xfrm>
            <a:off x="3806409" y="3822862"/>
            <a:ext cx="228600" cy="2368773"/>
          </a:xfrm>
          <a:prstGeom prst="upArrow">
            <a:avLst/>
          </a:prstGeom>
          <a:solidFill>
            <a:srgbClr val="C9ADA9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Stroomdiagram: Magnetische schijf 38"/>
          <p:cNvSpPr/>
          <p:nvPr/>
        </p:nvSpPr>
        <p:spPr>
          <a:xfrm>
            <a:off x="6258933" y="5200636"/>
            <a:ext cx="1844594" cy="1088136"/>
          </a:xfrm>
          <a:prstGeom prst="flowChartMagneticDisk">
            <a:avLst/>
          </a:prstGeom>
          <a:solidFill>
            <a:srgbClr val="F3BF6B"/>
          </a:solidFill>
          <a:ln>
            <a:solidFill>
              <a:srgbClr val="E595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Tekstvak 39"/>
          <p:cNvSpPr txBox="1"/>
          <p:nvPr/>
        </p:nvSpPr>
        <p:spPr>
          <a:xfrm>
            <a:off x="6272173" y="5685615"/>
            <a:ext cx="1831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475 kilo</a:t>
            </a:r>
            <a:endParaRPr lang="nl-NL" sz="2000" dirty="0"/>
          </a:p>
        </p:txBody>
      </p:sp>
      <p:sp>
        <p:nvSpPr>
          <p:cNvPr id="41" name="Stroomdiagram: Magnetische schijf 40"/>
          <p:cNvSpPr/>
          <p:nvPr/>
        </p:nvSpPr>
        <p:spPr>
          <a:xfrm>
            <a:off x="6258932" y="4469365"/>
            <a:ext cx="1844594" cy="1088136"/>
          </a:xfrm>
          <a:prstGeom prst="flowChartMagneticDisk">
            <a:avLst/>
          </a:prstGeom>
          <a:solidFill>
            <a:srgbClr val="D6D488"/>
          </a:solidFill>
          <a:ln>
            <a:solidFill>
              <a:srgbClr val="E595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Tekstvak 41"/>
          <p:cNvSpPr txBox="1"/>
          <p:nvPr/>
        </p:nvSpPr>
        <p:spPr>
          <a:xfrm>
            <a:off x="6253984" y="4970137"/>
            <a:ext cx="1831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25 kilo</a:t>
            </a:r>
            <a:endParaRPr lang="nl-NL" sz="2000" dirty="0"/>
          </a:p>
        </p:txBody>
      </p:sp>
      <p:sp>
        <p:nvSpPr>
          <p:cNvPr id="43" name="Stroomdiagram: Magnetische schijf 42"/>
          <p:cNvSpPr/>
          <p:nvPr/>
        </p:nvSpPr>
        <p:spPr>
          <a:xfrm>
            <a:off x="6261663" y="3720855"/>
            <a:ext cx="1844594" cy="1088136"/>
          </a:xfrm>
          <a:prstGeom prst="flowChartMagneticDisk">
            <a:avLst/>
          </a:prstGeom>
          <a:solidFill>
            <a:srgbClr val="CEEB7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Tekstvak 43"/>
          <p:cNvSpPr txBox="1"/>
          <p:nvPr/>
        </p:nvSpPr>
        <p:spPr>
          <a:xfrm>
            <a:off x="6261663" y="4208826"/>
            <a:ext cx="1831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500 kilo</a:t>
            </a:r>
            <a:endParaRPr lang="nl-NL" sz="2000" dirty="0"/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811405" y="1498191"/>
            <a:ext cx="3802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Korting op het gewicht</a:t>
            </a:r>
          </a:p>
        </p:txBody>
      </p:sp>
    </p:spTree>
    <p:extLst>
      <p:ext uri="{BB962C8B-B14F-4D97-AF65-F5344CB8AC3E}">
        <p14:creationId xmlns:p14="http://schemas.microsoft.com/office/powerpoint/2010/main" val="112083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1" grpId="0" animBg="1"/>
      <p:bldP spid="26" grpId="0"/>
      <p:bldP spid="20" grpId="0" animBg="1"/>
      <p:bldP spid="25" grpId="0"/>
      <p:bldP spid="32" grpId="0" animBg="1"/>
      <p:bldP spid="33" grpId="0"/>
      <p:bldP spid="34" grpId="0" animBg="1"/>
      <p:bldP spid="35" grpId="0"/>
      <p:bldP spid="36" grpId="0" animBg="1"/>
      <p:bldP spid="37" grpId="0"/>
      <p:bldP spid="38" grpId="0" animBg="1"/>
      <p:bldP spid="39" grpId="0" animBg="1"/>
      <p:bldP spid="40" grpId="0"/>
      <p:bldP spid="41" grpId="0" animBg="1"/>
      <p:bldP spid="42" grpId="0"/>
      <p:bldP spid="43" grpId="0" animBg="1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940155" y="685555"/>
            <a:ext cx="6618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1.4 Inkopen</a:t>
            </a:r>
            <a:endParaRPr lang="nl-NL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66DB7734-6F6E-4B0B-8FCC-3B7349F99087}"/>
              </a:ext>
            </a:extLst>
          </p:cNvPr>
          <p:cNvSpPr txBox="1"/>
          <p:nvPr/>
        </p:nvSpPr>
        <p:spPr>
          <a:xfrm>
            <a:off x="940154" y="1183497"/>
            <a:ext cx="6618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u="sng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Korting </a:t>
            </a:r>
            <a:r>
              <a:rPr lang="nl-NL" sz="2400" u="sng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voor </a:t>
            </a:r>
            <a:r>
              <a:rPr lang="nl-NL" sz="2400" u="sng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contant 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66DB7734-6F6E-4B0B-8FCC-3B7349F99087}"/>
              </a:ext>
            </a:extLst>
          </p:cNvPr>
          <p:cNvSpPr txBox="1"/>
          <p:nvPr/>
        </p:nvSpPr>
        <p:spPr>
          <a:xfrm>
            <a:off x="940154" y="1933680"/>
            <a:ext cx="9486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Bij korting voor contant bied je de koper een korting aan om sneller te betalen dan de normale betalingstermijn 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6DB7734-6F6E-4B0B-8FCC-3B7349F99087}"/>
              </a:ext>
            </a:extLst>
          </p:cNvPr>
          <p:cNvSpPr txBox="1"/>
          <p:nvPr/>
        </p:nvSpPr>
        <p:spPr>
          <a:xfrm>
            <a:off x="940154" y="3053195"/>
            <a:ext cx="9486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LET OP!! Deze korting is een percentage van het factuurbedrag </a:t>
            </a:r>
            <a:r>
              <a:rPr lang="nl-NL" sz="2400" dirty="0" err="1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excl</a:t>
            </a:r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btw. </a:t>
            </a:r>
            <a:r>
              <a:rPr lang="nl-NL" sz="2400" u="sng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Het BTW bedrag mag je niet aanpassen!!!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66DB7734-6F6E-4B0B-8FCC-3B7349F99087}"/>
              </a:ext>
            </a:extLst>
          </p:cNvPr>
          <p:cNvSpPr txBox="1"/>
          <p:nvPr/>
        </p:nvSpPr>
        <p:spPr>
          <a:xfrm>
            <a:off x="940154" y="4389152"/>
            <a:ext cx="100326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u="sng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Kredietbeperkingstoeslag</a:t>
            </a:r>
          </a:p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Een toeslag voor als de koper later betaald dan de afgesproken termijn, zo staat het ook op de factuur.</a:t>
            </a:r>
          </a:p>
        </p:txBody>
      </p:sp>
    </p:spTree>
    <p:extLst>
      <p:ext uri="{BB962C8B-B14F-4D97-AF65-F5344CB8AC3E}">
        <p14:creationId xmlns:p14="http://schemas.microsoft.com/office/powerpoint/2010/main" val="50326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970949" y="815191"/>
            <a:ext cx="4992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1.5 Omzet</a:t>
            </a:r>
            <a:endParaRPr lang="nl-NL" sz="2800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970946" y="1394475"/>
            <a:ext cx="941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Omzet = Opbrengst van de verkopen</a:t>
            </a:r>
            <a:endParaRPr lang="nl-NL" sz="2800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970946" y="1955291"/>
            <a:ext cx="10380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Berekenen omzet = Afzet(q) x prijs per stuk (p)</a:t>
            </a:r>
            <a:endParaRPr lang="nl-NL" sz="2800" dirty="0"/>
          </a:p>
        </p:txBody>
      </p:sp>
      <p:sp>
        <p:nvSpPr>
          <p:cNvPr id="15" name="Rechthoek 14"/>
          <p:cNvSpPr/>
          <p:nvPr/>
        </p:nvSpPr>
        <p:spPr>
          <a:xfrm>
            <a:off x="5864772" y="1973758"/>
            <a:ext cx="2806262" cy="504753"/>
          </a:xfrm>
          <a:prstGeom prst="rect">
            <a:avLst/>
          </a:prstGeom>
          <a:solidFill>
            <a:srgbClr val="DF91DB">
              <a:alpha val="37000"/>
            </a:srgbClr>
          </a:solidFill>
          <a:ln>
            <a:solidFill>
              <a:srgbClr val="DF91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576809" y="2811884"/>
            <a:ext cx="10380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Prijs per stuk zonder korting = </a:t>
            </a:r>
            <a:r>
              <a:rPr lang="nl-NL" sz="2800" u="sng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 verkoopprijs</a:t>
            </a:r>
            <a:endParaRPr lang="nl-NL" sz="2800" u="sng" dirty="0"/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576809" y="3342639"/>
            <a:ext cx="4878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Prijs per stuk met korting =</a:t>
            </a:r>
            <a:endParaRPr lang="nl-NL" sz="2800" dirty="0"/>
          </a:p>
        </p:txBody>
      </p:sp>
      <p:sp>
        <p:nvSpPr>
          <p:cNvPr id="19" name="Tekstvak 18"/>
          <p:cNvSpPr txBox="1"/>
          <p:nvPr/>
        </p:nvSpPr>
        <p:spPr>
          <a:xfrm>
            <a:off x="5496909" y="3322646"/>
            <a:ext cx="3174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u="sng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netto </a:t>
            </a:r>
            <a:r>
              <a:rPr lang="nl-NL" sz="2800" u="sng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verkoopprijs</a:t>
            </a:r>
            <a:endParaRPr lang="nl-NL" sz="2800" u="sng" dirty="0"/>
          </a:p>
        </p:txBody>
      </p:sp>
      <p:sp>
        <p:nvSpPr>
          <p:cNvPr id="20" name="Tekstvak 19"/>
          <p:cNvSpPr txBox="1"/>
          <p:nvPr/>
        </p:nvSpPr>
        <p:spPr>
          <a:xfrm>
            <a:off x="698937" y="5488341"/>
            <a:ext cx="1571297" cy="523220"/>
          </a:xfrm>
          <a:prstGeom prst="rect">
            <a:avLst/>
          </a:prstGeom>
          <a:solidFill>
            <a:srgbClr val="EB9F95">
              <a:alpha val="61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Afzet</a:t>
            </a:r>
            <a:endParaRPr lang="nl-NL" sz="2800" dirty="0"/>
          </a:p>
        </p:txBody>
      </p:sp>
      <p:sp>
        <p:nvSpPr>
          <p:cNvPr id="22" name="Tekstvak 21"/>
          <p:cNvSpPr txBox="1"/>
          <p:nvPr/>
        </p:nvSpPr>
        <p:spPr>
          <a:xfrm>
            <a:off x="698936" y="4631748"/>
            <a:ext cx="1571297" cy="523220"/>
          </a:xfrm>
          <a:prstGeom prst="rect">
            <a:avLst/>
          </a:prstGeom>
          <a:solidFill>
            <a:srgbClr val="EB9F95">
              <a:alpha val="61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Afzet</a:t>
            </a:r>
            <a:endParaRPr lang="nl-NL" sz="2800" dirty="0"/>
          </a:p>
        </p:txBody>
      </p:sp>
      <p:sp>
        <p:nvSpPr>
          <p:cNvPr id="23" name="Vermenigvuldigen 22"/>
          <p:cNvSpPr/>
          <p:nvPr/>
        </p:nvSpPr>
        <p:spPr>
          <a:xfrm>
            <a:off x="2458160" y="4631748"/>
            <a:ext cx="536028" cy="536028"/>
          </a:xfrm>
          <a:prstGeom prst="mathMultiply">
            <a:avLst/>
          </a:prstGeom>
          <a:solidFill>
            <a:schemeClr val="bg1">
              <a:lumMod val="6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Vermenigvuldigen 23"/>
          <p:cNvSpPr/>
          <p:nvPr/>
        </p:nvSpPr>
        <p:spPr>
          <a:xfrm>
            <a:off x="2479811" y="5475533"/>
            <a:ext cx="536028" cy="536028"/>
          </a:xfrm>
          <a:prstGeom prst="mathMultiply">
            <a:avLst/>
          </a:prstGeom>
          <a:solidFill>
            <a:schemeClr val="bg1">
              <a:lumMod val="6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3225416" y="5475533"/>
            <a:ext cx="3174125" cy="523220"/>
          </a:xfrm>
          <a:prstGeom prst="rect">
            <a:avLst/>
          </a:prstGeom>
          <a:solidFill>
            <a:srgbClr val="EB9F95">
              <a:alpha val="61000"/>
            </a:srgbClr>
          </a:solidFill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netto </a:t>
            </a:r>
            <a:r>
              <a:rPr lang="nl-NL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verkoopprijs</a:t>
            </a:r>
            <a:endParaRPr lang="nl-NL" sz="2800" dirty="0"/>
          </a:p>
        </p:txBody>
      </p:sp>
      <p:sp>
        <p:nvSpPr>
          <p:cNvPr id="27" name="Tekstvak 26"/>
          <p:cNvSpPr txBox="1"/>
          <p:nvPr/>
        </p:nvSpPr>
        <p:spPr>
          <a:xfrm>
            <a:off x="3225416" y="4618940"/>
            <a:ext cx="3174125" cy="523220"/>
          </a:xfrm>
          <a:prstGeom prst="rect">
            <a:avLst/>
          </a:prstGeom>
          <a:solidFill>
            <a:srgbClr val="EB9F95">
              <a:alpha val="61000"/>
            </a:srgbClr>
          </a:solidFill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 </a:t>
            </a:r>
            <a:r>
              <a:rPr lang="nl-NL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verkoopprijs</a:t>
            </a:r>
            <a:endParaRPr lang="nl-NL" sz="2800" dirty="0"/>
          </a:p>
        </p:txBody>
      </p:sp>
      <p:sp>
        <p:nvSpPr>
          <p:cNvPr id="28" name="Gelijk 27"/>
          <p:cNvSpPr/>
          <p:nvPr/>
        </p:nvSpPr>
        <p:spPr>
          <a:xfrm>
            <a:off x="6505899" y="4610727"/>
            <a:ext cx="504497" cy="536028"/>
          </a:xfrm>
          <a:prstGeom prst="mathEqual">
            <a:avLst/>
          </a:prstGeom>
          <a:solidFill>
            <a:schemeClr val="bg1">
              <a:lumMod val="6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9" name="Gelijk 28"/>
          <p:cNvSpPr/>
          <p:nvPr/>
        </p:nvSpPr>
        <p:spPr>
          <a:xfrm>
            <a:off x="6505899" y="5488341"/>
            <a:ext cx="504497" cy="536028"/>
          </a:xfrm>
          <a:prstGeom prst="mathEqual">
            <a:avLst/>
          </a:prstGeom>
          <a:solidFill>
            <a:schemeClr val="bg1">
              <a:lumMod val="6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7328210" y="4610727"/>
            <a:ext cx="1300784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Bruto-</a:t>
            </a:r>
            <a:endParaRPr lang="nl-NL" sz="2800" dirty="0"/>
          </a:p>
        </p:txBody>
      </p:sp>
      <p:sp>
        <p:nvSpPr>
          <p:cNvPr id="34" name="Tekstvak 33"/>
          <p:cNvSpPr txBox="1"/>
          <p:nvPr/>
        </p:nvSpPr>
        <p:spPr>
          <a:xfrm>
            <a:off x="7304053" y="5475533"/>
            <a:ext cx="1261875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Netto-</a:t>
            </a:r>
            <a:endParaRPr lang="nl-NL" sz="2800" dirty="0"/>
          </a:p>
        </p:txBody>
      </p:sp>
      <p:sp>
        <p:nvSpPr>
          <p:cNvPr id="31" name="Tekstvak 30"/>
          <p:cNvSpPr txBox="1"/>
          <p:nvPr/>
        </p:nvSpPr>
        <p:spPr>
          <a:xfrm>
            <a:off x="8409526" y="4610727"/>
            <a:ext cx="1196929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omzet</a:t>
            </a:r>
            <a:endParaRPr lang="nl-NL" sz="2800" dirty="0"/>
          </a:p>
        </p:txBody>
      </p:sp>
      <p:sp>
        <p:nvSpPr>
          <p:cNvPr id="32" name="Tekstvak 31"/>
          <p:cNvSpPr txBox="1"/>
          <p:nvPr/>
        </p:nvSpPr>
        <p:spPr>
          <a:xfrm>
            <a:off x="8409526" y="5475533"/>
            <a:ext cx="1196929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omzet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77235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5" grpId="0" animBg="1"/>
      <p:bldP spid="17" grpId="0"/>
      <p:bldP spid="18" grpId="0"/>
      <p:bldP spid="19" grpId="0"/>
      <p:bldP spid="20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3" grpId="0" animBg="1"/>
      <p:bldP spid="34" grpId="0" animBg="1"/>
      <p:bldP spid="31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970949" y="815191"/>
            <a:ext cx="4992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1.5 Omzet</a:t>
            </a:r>
            <a:endParaRPr lang="nl-NL" sz="2800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1393434" y="1445485"/>
            <a:ext cx="23221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Bouwstenen verkoopprijs</a:t>
            </a:r>
            <a:endParaRPr lang="nl-NL" sz="2800" dirty="0"/>
          </a:p>
        </p:txBody>
      </p:sp>
      <p:sp>
        <p:nvSpPr>
          <p:cNvPr id="35" name="Stroomdiagram: Magnetische schijf 34"/>
          <p:cNvSpPr/>
          <p:nvPr/>
        </p:nvSpPr>
        <p:spPr>
          <a:xfrm>
            <a:off x="538828" y="4067828"/>
            <a:ext cx="1844594" cy="1088136"/>
          </a:xfrm>
          <a:prstGeom prst="flowChartMagneticDisk">
            <a:avLst/>
          </a:prstGeom>
          <a:solidFill>
            <a:srgbClr val="FE74D0"/>
          </a:solidFill>
          <a:ln>
            <a:solidFill>
              <a:srgbClr val="D688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Tekstvak 35"/>
          <p:cNvSpPr txBox="1"/>
          <p:nvPr/>
        </p:nvSpPr>
        <p:spPr>
          <a:xfrm>
            <a:off x="627774" y="4442619"/>
            <a:ext cx="164591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err="1" smtClean="0"/>
              <a:t>Nettoverkoopprijs</a:t>
            </a:r>
            <a:endParaRPr lang="nl-NL" dirty="0"/>
          </a:p>
        </p:txBody>
      </p:sp>
      <p:sp>
        <p:nvSpPr>
          <p:cNvPr id="37" name="Stroomdiagram: Magnetische schijf 36"/>
          <p:cNvSpPr/>
          <p:nvPr/>
        </p:nvSpPr>
        <p:spPr>
          <a:xfrm>
            <a:off x="536705" y="3354483"/>
            <a:ext cx="1844594" cy="1088136"/>
          </a:xfrm>
          <a:prstGeom prst="flowChartMagneticDisk">
            <a:avLst/>
          </a:prstGeom>
          <a:solidFill>
            <a:srgbClr val="D688D2"/>
          </a:solidFill>
          <a:ln>
            <a:solidFill>
              <a:srgbClr val="C10D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Tekstvak 37"/>
          <p:cNvSpPr txBox="1"/>
          <p:nvPr/>
        </p:nvSpPr>
        <p:spPr>
          <a:xfrm>
            <a:off x="701022" y="3841340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Korting</a:t>
            </a:r>
            <a:endParaRPr lang="nl-NL" sz="2000" dirty="0"/>
          </a:p>
        </p:txBody>
      </p:sp>
      <p:sp>
        <p:nvSpPr>
          <p:cNvPr id="39" name="Stroomdiagram: Magnetische schijf 38"/>
          <p:cNvSpPr/>
          <p:nvPr/>
        </p:nvSpPr>
        <p:spPr>
          <a:xfrm>
            <a:off x="536685" y="2676352"/>
            <a:ext cx="1844594" cy="1088136"/>
          </a:xfrm>
          <a:prstGeom prst="flowChartMagneticDisk">
            <a:avLst/>
          </a:prstGeom>
          <a:solidFill>
            <a:srgbClr val="C10DC1"/>
          </a:solidFill>
          <a:ln>
            <a:solidFill>
              <a:srgbClr val="FE74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Tekstvak 39"/>
          <p:cNvSpPr txBox="1"/>
          <p:nvPr/>
        </p:nvSpPr>
        <p:spPr>
          <a:xfrm>
            <a:off x="536685" y="3017805"/>
            <a:ext cx="18445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err="1" smtClean="0"/>
              <a:t>Brutoverkoop</a:t>
            </a:r>
            <a:r>
              <a:rPr lang="nl-NL" sz="2000" dirty="0" smtClean="0"/>
              <a:t>-prijs</a:t>
            </a:r>
            <a:endParaRPr lang="nl-NL" sz="2000" dirty="0"/>
          </a:p>
        </p:txBody>
      </p:sp>
      <p:sp>
        <p:nvSpPr>
          <p:cNvPr id="41" name="Pijl-omhoog 40"/>
          <p:cNvSpPr/>
          <p:nvPr/>
        </p:nvSpPr>
        <p:spPr>
          <a:xfrm rot="10800000">
            <a:off x="2511402" y="2724674"/>
            <a:ext cx="228600" cy="2368773"/>
          </a:xfrm>
          <a:prstGeom prst="upArrow">
            <a:avLst/>
          </a:prstGeom>
          <a:solidFill>
            <a:srgbClr val="7030A0"/>
          </a:solidFill>
          <a:ln>
            <a:solidFill>
              <a:srgbClr val="CFA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Stroomdiagram: Magnetische schijf 41"/>
          <p:cNvSpPr/>
          <p:nvPr/>
        </p:nvSpPr>
        <p:spPr>
          <a:xfrm>
            <a:off x="3015706" y="4066146"/>
            <a:ext cx="1844594" cy="1088136"/>
          </a:xfrm>
          <a:prstGeom prst="flowChartMagneticDisk">
            <a:avLst/>
          </a:prstGeom>
          <a:solidFill>
            <a:srgbClr val="FE74D0"/>
          </a:solidFill>
          <a:ln>
            <a:solidFill>
              <a:srgbClr val="D688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Tekstvak 42"/>
          <p:cNvSpPr txBox="1"/>
          <p:nvPr/>
        </p:nvSpPr>
        <p:spPr>
          <a:xfrm>
            <a:off x="3095087" y="4579436"/>
            <a:ext cx="1645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98%</a:t>
            </a:r>
            <a:endParaRPr lang="nl-NL" sz="2000" dirty="0"/>
          </a:p>
        </p:txBody>
      </p:sp>
      <p:sp>
        <p:nvSpPr>
          <p:cNvPr id="44" name="Stroomdiagram: Magnetische schijf 43"/>
          <p:cNvSpPr/>
          <p:nvPr/>
        </p:nvSpPr>
        <p:spPr>
          <a:xfrm>
            <a:off x="3015669" y="3364993"/>
            <a:ext cx="1844594" cy="1088136"/>
          </a:xfrm>
          <a:prstGeom prst="flowChartMagneticDisk">
            <a:avLst/>
          </a:prstGeom>
          <a:solidFill>
            <a:srgbClr val="D688D2"/>
          </a:solidFill>
          <a:ln>
            <a:solidFill>
              <a:srgbClr val="C10D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Tekstvak 44"/>
          <p:cNvSpPr txBox="1"/>
          <p:nvPr/>
        </p:nvSpPr>
        <p:spPr>
          <a:xfrm>
            <a:off x="3209386" y="3839658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2%</a:t>
            </a:r>
            <a:endParaRPr lang="nl-NL" sz="2000" dirty="0"/>
          </a:p>
        </p:txBody>
      </p:sp>
      <p:sp>
        <p:nvSpPr>
          <p:cNvPr id="46" name="Stroomdiagram: Magnetische schijf 45"/>
          <p:cNvSpPr/>
          <p:nvPr/>
        </p:nvSpPr>
        <p:spPr>
          <a:xfrm>
            <a:off x="3013563" y="2674670"/>
            <a:ext cx="1844594" cy="1088136"/>
          </a:xfrm>
          <a:prstGeom prst="flowChartMagneticDisk">
            <a:avLst/>
          </a:prstGeom>
          <a:solidFill>
            <a:srgbClr val="C10DC1"/>
          </a:solidFill>
          <a:ln>
            <a:solidFill>
              <a:srgbClr val="FE74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Tekstvak 46"/>
          <p:cNvSpPr txBox="1"/>
          <p:nvPr/>
        </p:nvSpPr>
        <p:spPr>
          <a:xfrm>
            <a:off x="3032478" y="3152746"/>
            <a:ext cx="1844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100%</a:t>
            </a:r>
            <a:endParaRPr lang="nl-NL" sz="2000" dirty="0"/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6716924" y="1445485"/>
            <a:ext cx="23221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Bouwstenen omzet</a:t>
            </a:r>
            <a:endParaRPr lang="nl-NL" sz="2800" dirty="0"/>
          </a:p>
        </p:txBody>
      </p:sp>
      <p:sp>
        <p:nvSpPr>
          <p:cNvPr id="49" name="Stroomdiagram: Magnetische schijf 48"/>
          <p:cNvSpPr/>
          <p:nvPr/>
        </p:nvSpPr>
        <p:spPr>
          <a:xfrm>
            <a:off x="5736193" y="4071413"/>
            <a:ext cx="1844594" cy="1088136"/>
          </a:xfrm>
          <a:prstGeom prst="flowChartMagneticDisk">
            <a:avLst/>
          </a:prstGeom>
          <a:solidFill>
            <a:srgbClr val="F3AD9F"/>
          </a:solidFill>
          <a:ln>
            <a:solidFill>
              <a:srgbClr val="A851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Tekstvak 49"/>
          <p:cNvSpPr txBox="1"/>
          <p:nvPr/>
        </p:nvSpPr>
        <p:spPr>
          <a:xfrm>
            <a:off x="5806121" y="4558667"/>
            <a:ext cx="164591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Netto-omzet</a:t>
            </a:r>
            <a:endParaRPr lang="nl-NL" dirty="0"/>
          </a:p>
        </p:txBody>
      </p:sp>
      <p:sp>
        <p:nvSpPr>
          <p:cNvPr id="51" name="Stroomdiagram: Magnetische schijf 50"/>
          <p:cNvSpPr/>
          <p:nvPr/>
        </p:nvSpPr>
        <p:spPr>
          <a:xfrm>
            <a:off x="5734070" y="3358068"/>
            <a:ext cx="1844594" cy="1088136"/>
          </a:xfrm>
          <a:prstGeom prst="flowChartMagneticDisk">
            <a:avLst/>
          </a:prstGeom>
          <a:solidFill>
            <a:srgbClr val="E24E3E"/>
          </a:solidFill>
          <a:ln>
            <a:solidFill>
              <a:srgbClr val="F3AD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Tekstvak 51"/>
          <p:cNvSpPr txBox="1"/>
          <p:nvPr/>
        </p:nvSpPr>
        <p:spPr>
          <a:xfrm>
            <a:off x="5898387" y="3844925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Korting</a:t>
            </a:r>
            <a:endParaRPr lang="nl-NL" sz="2000" dirty="0"/>
          </a:p>
        </p:txBody>
      </p:sp>
      <p:sp>
        <p:nvSpPr>
          <p:cNvPr id="53" name="Stroomdiagram: Magnetische schijf 52"/>
          <p:cNvSpPr/>
          <p:nvPr/>
        </p:nvSpPr>
        <p:spPr>
          <a:xfrm>
            <a:off x="5734050" y="2679937"/>
            <a:ext cx="1844594" cy="1088136"/>
          </a:xfrm>
          <a:prstGeom prst="flowChartMagneticDisk">
            <a:avLst/>
          </a:prstGeom>
          <a:solidFill>
            <a:srgbClr val="A85136"/>
          </a:solidFill>
          <a:ln>
            <a:solidFill>
              <a:srgbClr val="E24E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Tekstvak 53"/>
          <p:cNvSpPr txBox="1"/>
          <p:nvPr/>
        </p:nvSpPr>
        <p:spPr>
          <a:xfrm>
            <a:off x="5734050" y="3098509"/>
            <a:ext cx="1844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Bruto-omzet</a:t>
            </a:r>
            <a:endParaRPr lang="nl-NL" sz="2000" dirty="0"/>
          </a:p>
        </p:txBody>
      </p:sp>
      <p:sp>
        <p:nvSpPr>
          <p:cNvPr id="55" name="Pijl-omhoog 54"/>
          <p:cNvSpPr/>
          <p:nvPr/>
        </p:nvSpPr>
        <p:spPr>
          <a:xfrm rot="10800000">
            <a:off x="7708767" y="2717749"/>
            <a:ext cx="228600" cy="2368773"/>
          </a:xfrm>
          <a:prstGeom prst="upArrow">
            <a:avLst/>
          </a:prstGeom>
          <a:solidFill>
            <a:srgbClr val="792D25"/>
          </a:solidFill>
          <a:ln>
            <a:solidFill>
              <a:srgbClr val="E24E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6" name="Stroomdiagram: Magnetische schijf 55"/>
          <p:cNvSpPr/>
          <p:nvPr/>
        </p:nvSpPr>
        <p:spPr>
          <a:xfrm>
            <a:off x="8213071" y="4059221"/>
            <a:ext cx="1844594" cy="1088136"/>
          </a:xfrm>
          <a:prstGeom prst="flowChartMagneticDisk">
            <a:avLst/>
          </a:prstGeom>
          <a:solidFill>
            <a:srgbClr val="F3AD9F"/>
          </a:solidFill>
          <a:ln>
            <a:solidFill>
              <a:srgbClr val="A851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7" name="Tekstvak 56"/>
          <p:cNvSpPr txBox="1"/>
          <p:nvPr/>
        </p:nvSpPr>
        <p:spPr>
          <a:xfrm>
            <a:off x="8292452" y="4572511"/>
            <a:ext cx="1645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98%</a:t>
            </a:r>
            <a:endParaRPr lang="nl-NL" sz="2000" dirty="0"/>
          </a:p>
        </p:txBody>
      </p:sp>
      <p:sp>
        <p:nvSpPr>
          <p:cNvPr id="58" name="Stroomdiagram: Magnetische schijf 57"/>
          <p:cNvSpPr/>
          <p:nvPr/>
        </p:nvSpPr>
        <p:spPr>
          <a:xfrm>
            <a:off x="8213034" y="3358068"/>
            <a:ext cx="1844594" cy="1088136"/>
          </a:xfrm>
          <a:prstGeom prst="flowChartMagneticDisk">
            <a:avLst/>
          </a:prstGeom>
          <a:solidFill>
            <a:srgbClr val="E24E3E"/>
          </a:solidFill>
          <a:ln>
            <a:solidFill>
              <a:srgbClr val="F3AD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9" name="Tekstvak 58"/>
          <p:cNvSpPr txBox="1"/>
          <p:nvPr/>
        </p:nvSpPr>
        <p:spPr>
          <a:xfrm>
            <a:off x="8406751" y="3832733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2%</a:t>
            </a:r>
            <a:endParaRPr lang="nl-NL" sz="2000" dirty="0"/>
          </a:p>
        </p:txBody>
      </p:sp>
      <p:sp>
        <p:nvSpPr>
          <p:cNvPr id="60" name="Stroomdiagram: Magnetische schijf 59"/>
          <p:cNvSpPr/>
          <p:nvPr/>
        </p:nvSpPr>
        <p:spPr>
          <a:xfrm>
            <a:off x="8210928" y="2667745"/>
            <a:ext cx="1844594" cy="1088136"/>
          </a:xfrm>
          <a:prstGeom prst="flowChartMagneticDisk">
            <a:avLst/>
          </a:prstGeom>
          <a:solidFill>
            <a:srgbClr val="A85136"/>
          </a:solidFill>
          <a:ln>
            <a:solidFill>
              <a:srgbClr val="E24E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1" name="Tekstvak 60"/>
          <p:cNvSpPr txBox="1"/>
          <p:nvPr/>
        </p:nvSpPr>
        <p:spPr>
          <a:xfrm>
            <a:off x="8229843" y="3145821"/>
            <a:ext cx="1844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100%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30775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37" grpId="0" animBg="1"/>
      <p:bldP spid="38" grpId="0"/>
      <p:bldP spid="39" grpId="0" animBg="1"/>
      <p:bldP spid="40" grpId="0"/>
      <p:bldP spid="41" grpId="0" animBg="1"/>
      <p:bldP spid="42" grpId="0" animBg="1"/>
      <p:bldP spid="43" grpId="0"/>
      <p:bldP spid="44" grpId="0" animBg="1"/>
      <p:bldP spid="45" grpId="0"/>
      <p:bldP spid="46" grpId="0" animBg="1"/>
      <p:bldP spid="47" grpId="0"/>
      <p:bldP spid="49" grpId="0" animBg="1"/>
      <p:bldP spid="50" grpId="0"/>
      <p:bldP spid="51" grpId="0" animBg="1"/>
      <p:bldP spid="52" grpId="0"/>
      <p:bldP spid="53" grpId="0" animBg="1"/>
      <p:bldP spid="54" grpId="0"/>
      <p:bldP spid="55" grpId="0" animBg="1"/>
      <p:bldP spid="56" grpId="0" animBg="1"/>
      <p:bldP spid="57" grpId="0"/>
      <p:bldP spid="58" grpId="0" animBg="1"/>
      <p:bldP spid="59" grpId="0"/>
      <p:bldP spid="60" grpId="0" animBg="1"/>
      <p:bldP spid="61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7773</TotalTime>
  <Words>527</Words>
  <Application>Microsoft Office PowerPoint</Application>
  <PresentationFormat>Breedbeeld</PresentationFormat>
  <Paragraphs>149</Paragraphs>
  <Slides>14</Slides>
  <Notes>14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Facet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Info MFP</dc:creator>
  <cp:lastModifiedBy>Sander Hermes</cp:lastModifiedBy>
  <cp:revision>282</cp:revision>
  <cp:lastPrinted>2019-06-03T09:17:46Z</cp:lastPrinted>
  <dcterms:created xsi:type="dcterms:W3CDTF">2019-04-01T11:59:48Z</dcterms:created>
  <dcterms:modified xsi:type="dcterms:W3CDTF">2019-10-28T14:25:33Z</dcterms:modified>
</cp:coreProperties>
</file>